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</p:sldMasterIdLst>
  <p:notesMasterIdLst>
    <p:notesMasterId r:id="rId15"/>
  </p:notesMasterIdLst>
  <p:sldIdLst>
    <p:sldId id="256" r:id="rId3"/>
    <p:sldId id="257" r:id="rId4"/>
    <p:sldId id="259" r:id="rId5"/>
    <p:sldId id="276" r:id="rId6"/>
    <p:sldId id="275" r:id="rId7"/>
    <p:sldId id="274" r:id="rId8"/>
    <p:sldId id="273" r:id="rId9"/>
    <p:sldId id="272" r:id="rId10"/>
    <p:sldId id="271" r:id="rId11"/>
    <p:sldId id="268" r:id="rId12"/>
    <p:sldId id="270" r:id="rId13"/>
    <p:sldId id="269" r:id="rId14"/>
  </p:sldIdLst>
  <p:sldSz cx="12192000" cy="6858000"/>
  <p:notesSz cx="6858000" cy="9144000"/>
  <p:embeddedFontLst>
    <p:embeddedFont>
      <p:font typeface="Bebas Neue" panose="020B0606020202050201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Light" panose="020B0604020202020204" charset="0"/>
      <p:regular r:id="rId27"/>
      <p:italic r:id="rId28"/>
    </p:embeddedFont>
    <p:embeddedFont>
      <p:font typeface="Poppins Medium" panose="020B0604020202020204" charset="0"/>
      <p:regular r:id="rId29"/>
      <p:italic r:id="rId30"/>
    </p:embeddedFont>
    <p:embeddedFont>
      <p:font typeface="Poppins SemiBold" panose="020B0604020202020204" charset="0"/>
      <p:bold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3D63"/>
    <a:srgbClr val="00111E"/>
    <a:srgbClr val="AFB135"/>
    <a:srgbClr val="2F2E33"/>
    <a:srgbClr val="395199"/>
    <a:srgbClr val="FFA52E"/>
    <a:srgbClr val="F73D19"/>
    <a:srgbClr val="04162E"/>
    <a:srgbClr val="287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C6C1D-3E61-41E0-8779-6FEBB711B00E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D7BCC-1898-4764-A07B-830EF1A64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61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1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52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86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90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81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40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63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54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26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2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3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8175"/>
            <a:ext cx="10515600" cy="10525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61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0612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088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2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57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7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9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0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B921E-3E53-4F3C-B97F-523117DF2B5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C2F5B-2447-46DF-A3B9-228C29ED5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6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Poppins SemiBold" panose="00000700000000000000" pitchFamily="50" charset="0"/>
          <a:ea typeface="+mj-ea"/>
          <a:cs typeface="Poppins SemiBold" panose="00000700000000000000" pitchFamily="50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FFA52E"/>
          </a:solidFill>
          <a:latin typeface="Poppins Medium" panose="00000600000000000000" pitchFamily="50" charset="0"/>
          <a:ea typeface="Roboto Slab" pitchFamily="2" charset="0"/>
          <a:cs typeface="Poppins Medium" panose="00000600000000000000" pitchFamily="5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DE5BC-6581-4CF7-A31E-FDB830CD30E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AF942-3986-4969-A4CE-E1CA60CCF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2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4407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6" name="Rectangle 7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62271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/>
              <a:t>Chapter 2 – The OSI Model </a:t>
            </a:r>
          </a:p>
        </p:txBody>
      </p:sp>
      <p:pic>
        <p:nvPicPr>
          <p:cNvPr id="8194" name="Picture 2" descr="TCP 3-way handshake and port scanning | Transmission control protocol,  Port, Tcp protocol">
            <a:extLst>
              <a:ext uri="{FF2B5EF4-FFF2-40B4-BE49-F238E27FC236}">
                <a16:creationId xmlns:a16="http://schemas.microsoft.com/office/drawing/2014/main" id="{E4176183-E814-4623-89A1-EB37025B1E2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49"/>
          <a:stretch/>
        </p:blipFill>
        <p:spPr bwMode="auto">
          <a:xfrm>
            <a:off x="838200" y="1845426"/>
            <a:ext cx="10512547" cy="445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AAC227-563B-40F1-B92D-9E5479DC4B58}"/>
              </a:ext>
            </a:extLst>
          </p:cNvPr>
          <p:cNvSpPr txBox="1"/>
          <p:nvPr/>
        </p:nvSpPr>
        <p:spPr>
          <a:xfrm>
            <a:off x="3781820" y="6127301"/>
            <a:ext cx="4625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TCP 3 –Way Handshake</a:t>
            </a:r>
          </a:p>
        </p:txBody>
      </p:sp>
    </p:spTree>
    <p:extLst>
      <p:ext uri="{BB962C8B-B14F-4D97-AF65-F5344CB8AC3E}">
        <p14:creationId xmlns:p14="http://schemas.microsoft.com/office/powerpoint/2010/main" val="1874992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Chapter 2 – The OSI Model </a:t>
            </a:r>
            <a:endParaRPr lang="en-US" sz="4800">
              <a:latin typeface="Bebas Neue" panose="020B0606020202050201" pitchFamily="34" charset="0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Port numbers range from 0 to 65535. The first 1024 ports are well-known ports and reserved for common protocols and services. It’s important to remember the most common port numbers used on TCP/IP networks in order to regulate network traffic.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>
              <a:latin typeface="Montserrat Light" panose="00000400000000000000" pitchFamily="50" charset="0"/>
            </a:endParaRPr>
          </a:p>
        </p:txBody>
      </p:sp>
      <p:pic>
        <p:nvPicPr>
          <p:cNvPr id="6146" name="Picture 2" descr="Transmission Control Protocol (TCP) and User Datagram Protocol (UDP) Common Ports.">
            <a:extLst>
              <a:ext uri="{FF2B5EF4-FFF2-40B4-BE49-F238E27FC236}">
                <a16:creationId xmlns:a16="http://schemas.microsoft.com/office/drawing/2014/main" id="{8CF76B94-07C1-4B6C-87E4-870ED371AC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3" r="16040" b="1"/>
          <a:stretch/>
        </p:blipFill>
        <p:spPr bwMode="auto">
          <a:xfrm>
            <a:off x="5911532" y="2484255"/>
            <a:ext cx="5150277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79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2 – The OSI Model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4A055AC-3C2B-45AE-8823-CB82ED500A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14437" y="1890554"/>
          <a:ext cx="9763126" cy="4221480"/>
        </p:xfrm>
        <a:graphic>
          <a:graphicData uri="http://schemas.openxmlformats.org/drawingml/2006/table">
            <a:tbl>
              <a:tblPr/>
              <a:tblGrid>
                <a:gridCol w="4881563">
                  <a:extLst>
                    <a:ext uri="{9D8B030D-6E8A-4147-A177-3AD203B41FA5}">
                      <a16:colId xmlns:a16="http://schemas.microsoft.com/office/drawing/2014/main" val="3685922437"/>
                    </a:ext>
                  </a:extLst>
                </a:gridCol>
                <a:gridCol w="4881563">
                  <a:extLst>
                    <a:ext uri="{9D8B030D-6E8A-4147-A177-3AD203B41FA5}">
                      <a16:colId xmlns:a16="http://schemas.microsoft.com/office/drawing/2014/main" val="11267152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auto"/>
                      <a:r>
                        <a:rPr lang="en-US" b="0" cap="all">
                          <a:solidFill>
                            <a:srgbClr val="FFFFFF"/>
                          </a:solidFill>
                          <a:effectLst/>
                          <a:latin typeface="Montserrat" panose="00000500000000000000" pitchFamily="2" charset="0"/>
                        </a:rPr>
                        <a:t>TCP</a:t>
                      </a:r>
                    </a:p>
                  </a:txBody>
                  <a:tcPr marL="95250" marR="95250" marT="114300" marB="1143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3D6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b="0" cap="all">
                          <a:solidFill>
                            <a:srgbClr val="FFFFFF"/>
                          </a:solidFill>
                          <a:effectLst/>
                          <a:latin typeface="Montserrat" panose="00000500000000000000" pitchFamily="2" charset="0"/>
                        </a:rPr>
                        <a:t>UDP</a:t>
                      </a:r>
                    </a:p>
                  </a:txBody>
                  <a:tcPr marL="95250" marR="95250" marT="114300" marB="1143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3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1691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File Transfer Protocol (FTP)—Port 20, 21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BootP/DHCP—Port 67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344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Secure Shell (SSH)—Port 22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TFTP—Port 69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39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Telnet Port—Port 23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SNMP—Port 161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021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Simple Mail Transfer Protocol—Port 25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122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fr-FR">
                          <a:solidFill>
                            <a:srgbClr val="00111E"/>
                          </a:solidFill>
                          <a:effectLst/>
                        </a:rPr>
                        <a:t>Domain Name System (DNS)—Port 53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437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Hypertext Transfer Protocol (HTTP)—Port 80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178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POP3—Port 110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solidFill>
                            <a:srgbClr val="00111E"/>
                          </a:solidFill>
                          <a:effectLst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967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solidFill>
                            <a:srgbClr val="00111E"/>
                          </a:solidFill>
                          <a:effectLst/>
                        </a:rPr>
                        <a:t>Network Time Protocol (NTP) Port 123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solidFill>
                            <a:srgbClr val="00111E"/>
                          </a:solidFill>
                          <a:effectLst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1696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2E5DE90-196E-4D03-9BD3-CF1F6E319FF8}"/>
              </a:ext>
            </a:extLst>
          </p:cNvPr>
          <p:cNvSpPr txBox="1"/>
          <p:nvPr/>
        </p:nvSpPr>
        <p:spPr>
          <a:xfrm>
            <a:off x="1214437" y="1429078"/>
            <a:ext cx="3938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Common Port Numbers </a:t>
            </a:r>
          </a:p>
        </p:txBody>
      </p:sp>
    </p:spTree>
    <p:extLst>
      <p:ext uri="{BB962C8B-B14F-4D97-AF65-F5344CB8AC3E}">
        <p14:creationId xmlns:p14="http://schemas.microsoft.com/office/powerpoint/2010/main" val="204145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Poppins SemiBold" panose="020B0604020202020204" charset="0"/>
                <a:ea typeface="Open Sans Light" panose="020B0306030504020204" pitchFamily="34" charset="0"/>
                <a:cs typeface="Poppins SemiBold" panose="020B0604020202020204" charset="0"/>
              </a:rPr>
              <a:t>Chapter 2 </a:t>
            </a:r>
            <a:br>
              <a:rPr lang="en-US" dirty="0">
                <a:latin typeface="Poppins SemiBold" panose="020B0604020202020204" charset="0"/>
                <a:ea typeface="Open Sans Light" panose="020B0306030504020204" pitchFamily="34" charset="0"/>
                <a:cs typeface="Poppins SemiBold" panose="020B0604020202020204" charset="0"/>
              </a:rPr>
            </a:br>
            <a:r>
              <a:rPr lang="en-US" dirty="0">
                <a:latin typeface="Poppins SemiBold" panose="020B0604020202020204" charset="0"/>
                <a:ea typeface="Open Sans Light" panose="020B0306030504020204" pitchFamily="34" charset="0"/>
                <a:cs typeface="Poppins SemiBold" panose="020B0604020202020204" charset="0"/>
              </a:rPr>
              <a:t>The OSI Model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AFB135"/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and Security Fundamentals </a:t>
            </a:r>
          </a:p>
          <a:p>
            <a:endParaRPr lang="en-US" dirty="0">
              <a:solidFill>
                <a:srgbClr val="AFB135"/>
              </a:solidFill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41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63D63"/>
                </a:solidFill>
                <a:latin typeface="Bebas Neue" panose="020B0606020202050201" pitchFamily="34" charset="0"/>
              </a:rPr>
              <a:t>Objectives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Describe the Open Systems Interconnection (OSI) model and Transmission Control Protocol/Internet Protocol (TCP/IP) models</a:t>
            </a:r>
          </a:p>
          <a:p>
            <a:endParaRPr lang="en-US" dirty="0"/>
          </a:p>
          <a:p>
            <a:r>
              <a:rPr lang="en-US" dirty="0"/>
              <a:t>Explain the process of encapsulation and decapsulation</a:t>
            </a:r>
          </a:p>
          <a:p>
            <a:endParaRPr lang="en-US" dirty="0"/>
          </a:p>
          <a:p>
            <a:r>
              <a:rPr lang="en-US" dirty="0"/>
              <a:t>Describe Media Access Control (MAC) address tables and virtual local-area network (VLANs)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Compare User Datagram Protocol (UDP), TCP, and common ports</a:t>
            </a:r>
          </a:p>
          <a:p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67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925"/>
            <a:ext cx="10515600" cy="1147763"/>
          </a:xfrm>
        </p:spPr>
        <p:txBody>
          <a:bodyPr>
            <a:normAutofit/>
          </a:bodyPr>
          <a:lstStyle/>
          <a:p>
            <a:r>
              <a:rPr lang="en-US" dirty="0"/>
              <a:t>Chapter 2 – The OSI Model </a:t>
            </a:r>
            <a:endParaRPr lang="en-US" dirty="0">
              <a:solidFill>
                <a:srgbClr val="063D6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111E"/>
                </a:solidFill>
                <a:latin typeface="Montserrat Light" panose="00000400000000000000" pitchFamily="50" charset="0"/>
              </a:rPr>
              <a:t>What is the OSI Model ?</a:t>
            </a:r>
          </a:p>
          <a:p>
            <a:r>
              <a:rPr lang="en-US" dirty="0"/>
              <a:t>The OSI model was developed by the International Organization for Standardization (ISO). It is a layered model that was designed to support different network devices and allow them to communicate dependably with other devices on a network. The OSI model provides a framework for implementing and developing networking devices and standards and explains how network applications on different computers communicate from end to end.</a:t>
            </a:r>
            <a:endParaRPr lang="en-US" sz="2400" dirty="0">
              <a:solidFill>
                <a:srgbClr val="00111E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341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Chapter 2 – The OSI Model </a:t>
            </a:r>
            <a:endParaRPr lang="en-US" sz="3700">
              <a:latin typeface="Bebas Neue" panose="020B0606020202050201" pitchFamily="34" charset="0"/>
            </a:endParaRP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1600" b="1"/>
              <a:t>7. Application—provides a user interface</a:t>
            </a:r>
          </a:p>
          <a:p>
            <a:r>
              <a:rPr lang="en-US" sz="1600" b="1"/>
              <a:t>6. Presentation—presents data and syntax processing</a:t>
            </a:r>
          </a:p>
          <a:p>
            <a:r>
              <a:rPr lang="en-US" sz="1600" b="1"/>
              <a:t>5. Session—negotiates and manages communication sessions</a:t>
            </a:r>
          </a:p>
          <a:p>
            <a:r>
              <a:rPr lang="en-US" sz="1600" b="1"/>
              <a:t>4. Transport—provides end-to-end connection, flow control, ensures communications are sent error free</a:t>
            </a:r>
          </a:p>
          <a:p>
            <a:r>
              <a:rPr lang="en-US" sz="1600" b="1"/>
              <a:t>3. Network—provides logical addressing and routing</a:t>
            </a:r>
          </a:p>
          <a:p>
            <a:r>
              <a:rPr lang="en-US" sz="1600" b="1"/>
              <a:t>2. Data Link—provides media access and physical addressing</a:t>
            </a:r>
          </a:p>
          <a:p>
            <a:r>
              <a:rPr lang="en-US" sz="1600" b="1"/>
              <a:t>1. Physical—concerned with transmitting raw binary data across medium</a:t>
            </a:r>
          </a:p>
          <a:p>
            <a:endParaRPr lang="en-US" sz="1600">
              <a:latin typeface="Montserrat Light" panose="00000400000000000000" pitchFamily="50" charset="0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Open Systems Interconnection (OSI) Model.">
            <a:extLst>
              <a:ext uri="{FF2B5EF4-FFF2-40B4-BE49-F238E27FC236}">
                <a16:creationId xmlns:a16="http://schemas.microsoft.com/office/drawing/2014/main" id="{2C820C9A-709D-403F-B232-08486FB12A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3" r="1" b="2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46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dirty="0"/>
              <a:t>Chapter 2 – The OSI Model </a:t>
            </a:r>
            <a:endParaRPr lang="en-US" sz="5200" dirty="0">
              <a:latin typeface="Bebas Neue" panose="020B0606020202050201" pitchFamily="34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2331AF-FE15-4094-9889-43A923B886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9238131"/>
              </p:ext>
            </p:extLst>
          </p:nvPr>
        </p:nvGraphicFramePr>
        <p:xfrm>
          <a:off x="1301675" y="1825625"/>
          <a:ext cx="8613648" cy="4596374"/>
        </p:xfrm>
        <a:graphic>
          <a:graphicData uri="http://schemas.openxmlformats.org/drawingml/2006/table">
            <a:tbl>
              <a:tblPr firstRow="1" bandRow="1"/>
              <a:tblGrid>
                <a:gridCol w="2522145">
                  <a:extLst>
                    <a:ext uri="{9D8B030D-6E8A-4147-A177-3AD203B41FA5}">
                      <a16:colId xmlns:a16="http://schemas.microsoft.com/office/drawing/2014/main" val="4277657355"/>
                    </a:ext>
                  </a:extLst>
                </a:gridCol>
                <a:gridCol w="3497147">
                  <a:extLst>
                    <a:ext uri="{9D8B030D-6E8A-4147-A177-3AD203B41FA5}">
                      <a16:colId xmlns:a16="http://schemas.microsoft.com/office/drawing/2014/main" val="1736381694"/>
                    </a:ext>
                  </a:extLst>
                </a:gridCol>
                <a:gridCol w="2594356">
                  <a:extLst>
                    <a:ext uri="{9D8B030D-6E8A-4147-A177-3AD203B41FA5}">
                      <a16:colId xmlns:a16="http://schemas.microsoft.com/office/drawing/2014/main" val="386727940"/>
                    </a:ext>
                  </a:extLst>
                </a:gridCol>
              </a:tblGrid>
              <a:tr h="579742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900" b="0" cap="all">
                          <a:solidFill>
                            <a:srgbClr val="FFFFFF"/>
                          </a:solidFill>
                          <a:effectLst/>
                          <a:latin typeface="Montserrat" panose="00000500000000000000" pitchFamily="2" charset="0"/>
                        </a:rPr>
                        <a:t>TCP/IP MODEL</a:t>
                      </a:r>
                    </a:p>
                  </a:txBody>
                  <a:tcPr marL="102356" marR="102356" marT="122827" marB="12282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3D6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900" b="0" cap="all">
                          <a:solidFill>
                            <a:srgbClr val="FFFFFF"/>
                          </a:solidFill>
                          <a:effectLst/>
                          <a:latin typeface="Montserrat" panose="00000500000000000000" pitchFamily="2" charset="0"/>
                        </a:rPr>
                        <a:t>PROTOCOLS AND SERVICES</a:t>
                      </a:r>
                    </a:p>
                  </a:txBody>
                  <a:tcPr marL="102356" marR="102356" marT="122827" marB="12282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3D6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900" b="0" cap="all">
                          <a:solidFill>
                            <a:srgbClr val="FFFFFF"/>
                          </a:solidFill>
                          <a:effectLst/>
                          <a:latin typeface="Montserrat" panose="00000500000000000000" pitchFamily="2" charset="0"/>
                        </a:rPr>
                        <a:t>OSI MODEL</a:t>
                      </a:r>
                    </a:p>
                  </a:txBody>
                  <a:tcPr marL="102356" marR="102356" marT="122827" marB="12282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3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724550"/>
                  </a:ext>
                </a:extLst>
              </a:tr>
              <a:tr h="538800">
                <a:tc rowSpan="3"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Application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HTTP, FTTP, Telnet, NTP, DHCP, PING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Application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09306"/>
                  </a:ext>
                </a:extLst>
              </a:tr>
              <a:tr h="5388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Presentation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1690050"/>
                  </a:ext>
                </a:extLst>
              </a:tr>
              <a:tr h="5388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Session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688400"/>
                  </a:ext>
                </a:extLst>
              </a:tr>
              <a:tr h="538800">
                <a:tc>
                  <a:txBody>
                    <a:bodyPr/>
                    <a:lstStyle/>
                    <a:p>
                      <a:pPr fontAlgn="t"/>
                      <a:r>
                        <a:rPr lang="en-US" sz="1900" dirty="0">
                          <a:solidFill>
                            <a:srgbClr val="00111E"/>
                          </a:solidFill>
                          <a:effectLst/>
                        </a:rPr>
                        <a:t>Transport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TCP, UDP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Transport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490878"/>
                  </a:ext>
                </a:extLst>
              </a:tr>
              <a:tr h="538800">
                <a:tc>
                  <a:txBody>
                    <a:bodyPr/>
                    <a:lstStyle/>
                    <a:p>
                      <a:pPr fontAlgn="t"/>
                      <a:r>
                        <a:rPr lang="en-US" sz="1900" dirty="0">
                          <a:solidFill>
                            <a:srgbClr val="00111E"/>
                          </a:solidFill>
                          <a:effectLst/>
                        </a:rPr>
                        <a:t>*</a:t>
                      </a:r>
                      <a:r>
                        <a:rPr lang="en-US" sz="1900" b="1" dirty="0">
                          <a:solidFill>
                            <a:srgbClr val="00111E"/>
                          </a:solidFill>
                          <a:effectLst/>
                        </a:rPr>
                        <a:t>Network/</a:t>
                      </a:r>
                      <a:r>
                        <a:rPr lang="en-US" sz="1900" b="1" dirty="0">
                          <a:solidFill>
                            <a:srgbClr val="063D63"/>
                          </a:solidFill>
                          <a:effectLst/>
                        </a:rPr>
                        <a:t>Internet 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IP, ARP, ICMP, IGMP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Network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109547"/>
                  </a:ext>
                </a:extLst>
              </a:tr>
              <a:tr h="538800">
                <a:tc rowSpan="2">
                  <a:txBody>
                    <a:bodyPr/>
                    <a:lstStyle/>
                    <a:p>
                      <a:pPr fontAlgn="t"/>
                      <a:r>
                        <a:rPr lang="en-US" sz="1900" dirty="0">
                          <a:solidFill>
                            <a:srgbClr val="00111E"/>
                          </a:solidFill>
                          <a:effectLst/>
                        </a:rPr>
                        <a:t>*</a:t>
                      </a:r>
                      <a:r>
                        <a:rPr lang="en-US" sz="1900" b="1" dirty="0">
                          <a:solidFill>
                            <a:srgbClr val="00111E"/>
                          </a:solidFill>
                          <a:effectLst/>
                        </a:rPr>
                        <a:t>Network Interface/</a:t>
                      </a:r>
                      <a:r>
                        <a:rPr lang="en-US" sz="1900" b="1" dirty="0">
                          <a:solidFill>
                            <a:srgbClr val="063D63"/>
                          </a:solidFill>
                          <a:effectLst/>
                        </a:rPr>
                        <a:t>Link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Ethernet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>
                          <a:solidFill>
                            <a:srgbClr val="00111E"/>
                          </a:solidFill>
                          <a:effectLst/>
                        </a:rPr>
                        <a:t>Data Link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867569"/>
                  </a:ext>
                </a:extLst>
              </a:tr>
              <a:tr h="5388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900" dirty="0">
                          <a:solidFill>
                            <a:srgbClr val="00111E"/>
                          </a:solidFill>
                          <a:effectLst/>
                        </a:rPr>
                        <a:t>Physical</a:t>
                      </a:r>
                    </a:p>
                  </a:txBody>
                  <a:tcPr marL="102356" marR="102356" marT="102356" marB="102356">
                    <a:lnL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63D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172688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E54082A-9F6C-4EC3-9311-E97310AF47FB}"/>
              </a:ext>
            </a:extLst>
          </p:cNvPr>
          <p:cNvSpPr txBox="1"/>
          <p:nvPr/>
        </p:nvSpPr>
        <p:spPr>
          <a:xfrm>
            <a:off x="10076137" y="2358886"/>
            <a:ext cx="20248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*Note: </a:t>
            </a:r>
            <a:r>
              <a:rPr lang="en-US" dirty="0"/>
              <a:t>The original TCP/IP model used Internet and Link for that last two layers.  </a:t>
            </a:r>
          </a:p>
        </p:txBody>
      </p:sp>
    </p:spTree>
    <p:extLst>
      <p:ext uri="{BB962C8B-B14F-4D97-AF65-F5344CB8AC3E}">
        <p14:creationId xmlns:p14="http://schemas.microsoft.com/office/powerpoint/2010/main" val="143917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/>
              <a:t>Chapter 2 – The OSI Model </a:t>
            </a:r>
            <a:endParaRPr lang="en-US">
              <a:latin typeface="Bebas Neue" panose="020B0606020202050201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dirty="0"/>
              <a:t>A </a:t>
            </a:r>
            <a:r>
              <a:rPr lang="en-US" sz="1900" b="1" dirty="0"/>
              <a:t>protocol data unit (PDU) </a:t>
            </a:r>
            <a:r>
              <a:rPr lang="en-US" sz="1900" dirty="0"/>
              <a:t>is a term used to identify data as it moves through the layers of the OSI model. At each layer of the OSI model a PDU is referred to by a different name. The PDU can be used as a common term or help distinguish data within specific layers of the OSI model.</a:t>
            </a:r>
          </a:p>
          <a:p>
            <a:pPr marL="0" indent="0">
              <a:buNone/>
            </a:pPr>
            <a:r>
              <a:rPr lang="en-US" sz="1900" dirty="0"/>
              <a:t> </a:t>
            </a:r>
          </a:p>
          <a:p>
            <a:pPr marL="0" indent="0">
              <a:buNone/>
            </a:pPr>
            <a:r>
              <a:rPr lang="en-US" sz="1900" dirty="0"/>
              <a:t>For example, at layer 7-5 a PDU is generally referred to as a protocol data unit, however as it moves through the other layers of the OSI model its meaning and characteristics are more significant.</a:t>
            </a:r>
          </a:p>
          <a:p>
            <a:pPr marL="0" indent="0">
              <a:buNone/>
            </a:pPr>
            <a:endParaRPr lang="en-US" sz="1900" dirty="0"/>
          </a:p>
          <a:p>
            <a:r>
              <a:rPr lang="en-US" sz="1900" dirty="0"/>
              <a:t>A PDU at Layer 4 of the OSI Model is called a Segment</a:t>
            </a:r>
          </a:p>
          <a:p>
            <a:r>
              <a:rPr lang="en-US" sz="1900" dirty="0"/>
              <a:t>A PDU at Layer 3 of the OSI Model is called a Packet</a:t>
            </a:r>
          </a:p>
          <a:p>
            <a:r>
              <a:rPr lang="en-US" sz="1900" dirty="0"/>
              <a:t>A PDU at Layer 2 of the OSI Model is called a Frame</a:t>
            </a:r>
          </a:p>
          <a:p>
            <a:r>
              <a:rPr lang="en-US" sz="1900" dirty="0"/>
              <a:t>A PDU at Layer 1 of the OSI Model is called Bits</a:t>
            </a:r>
          </a:p>
          <a:p>
            <a:endParaRPr lang="en-US" sz="1400" dirty="0">
              <a:latin typeface="Montserrat Light" panose="00000400000000000000" pitchFamily="50" charset="0"/>
            </a:endParaRPr>
          </a:p>
        </p:txBody>
      </p:sp>
      <p:pic>
        <p:nvPicPr>
          <p:cNvPr id="3074" name="Picture 2" descr="What is a Protocol Data Unit?">
            <a:extLst>
              <a:ext uri="{FF2B5EF4-FFF2-40B4-BE49-F238E27FC236}">
                <a16:creationId xmlns:a16="http://schemas.microsoft.com/office/drawing/2014/main" id="{7863403F-80CF-4ED9-A38D-4F1C374232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1" r="31969" b="-1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6" name="Straight Connector 7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028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668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70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Chapter 2 – The OSI Model </a:t>
            </a:r>
            <a:endParaRPr lang="en-US" sz="4800">
              <a:latin typeface="Bebas Neue" panose="020B0606020202050201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599509"/>
            <a:ext cx="5752195" cy="3491802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dirty="0"/>
              <a:t>Network switches are hardware based and use the MAC address of different devices on the network to determine where to forward frames. All ports on a switch are mapped to the specific MAC address of the device that physically connects to it. The MAC address and associated port numbers are stored in MAC address tables.</a:t>
            </a:r>
          </a:p>
          <a:p>
            <a:endParaRPr lang="en-US" sz="2000" dirty="0">
              <a:latin typeface="Montserrat Light" panose="00000400000000000000" pitchFamily="50" charset="0"/>
            </a:endParaRPr>
          </a:p>
          <a:p>
            <a:pPr marL="0" indent="0">
              <a:buNone/>
            </a:pPr>
            <a:r>
              <a:rPr lang="en-US" sz="2000" dirty="0"/>
              <a:t>A virtual local-area network (VLAN) is also a concept associated with layer 2 switches. A VLAN is a logical grouping of nodes in the same broadcast domain configured on a switch. This is accomplished by grouping some interfaces/ports into one broadcast domain and grouping some into others.</a:t>
            </a:r>
            <a:endParaRPr lang="en-US" sz="2000" dirty="0">
              <a:latin typeface="Montserrat Light" panose="00000400000000000000" pitchFamily="50" charset="0"/>
            </a:endParaRPr>
          </a:p>
        </p:txBody>
      </p:sp>
      <p:pic>
        <p:nvPicPr>
          <p:cNvPr id="4098" name="Picture 2" descr=" Virtual local-area networks (LANs).">
            <a:extLst>
              <a:ext uri="{FF2B5EF4-FFF2-40B4-BE49-F238E27FC236}">
                <a16:creationId xmlns:a16="http://schemas.microsoft.com/office/drawing/2014/main" id="{0B2B44A4-E605-427C-9AFA-1B8ED0282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4" r="2" b="2"/>
          <a:stretch/>
        </p:blipFill>
        <p:spPr bwMode="auto">
          <a:xfrm>
            <a:off x="5911532" y="2484255"/>
            <a:ext cx="5150277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72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4" name="Rectangle 7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Chapter 2 – The OSI Model </a:t>
            </a:r>
            <a:endParaRPr lang="en-US" sz="3700">
              <a:latin typeface="Bebas Neue" panose="020B0606020202050201" pitchFamily="34" charset="0"/>
            </a:endParaRPr>
          </a:p>
        </p:txBody>
      </p:sp>
      <p:grpSp>
        <p:nvGrpSpPr>
          <p:cNvPr id="5125" name="Group 7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6" name="Rectangle 7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27" name="Rectangle 7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Two commonly used TCP/IP protocols are the Transmission Control Protocol (TCP) and the User Datagram Protocol (UDP). These protocols function at layer 4 of the OSI model and are responsible for end-to-end communication between two devices. TCP is a connection-oriented protocol and UDP is a connectionless protocol.</a:t>
            </a:r>
            <a:endParaRPr lang="en-US" sz="2400" dirty="0">
              <a:latin typeface="Montserrat Light" panose="00000400000000000000" pitchFamily="50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Transmission Control Protocol (TCP) and User Datagram Protocol (UDP).">
            <a:extLst>
              <a:ext uri="{FF2B5EF4-FFF2-40B4-BE49-F238E27FC236}">
                <a16:creationId xmlns:a16="http://schemas.microsoft.com/office/drawing/2014/main" id="{2295C054-B412-4D6B-AEE6-3D2C5FA91F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2" r="2" b="2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04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791</Words>
  <Application>Microsoft Office PowerPoint</Application>
  <PresentationFormat>Widescreen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Montserrat Light</vt:lpstr>
      <vt:lpstr>Calibri Light</vt:lpstr>
      <vt:lpstr>Bebas Neue</vt:lpstr>
      <vt:lpstr>Arial</vt:lpstr>
      <vt:lpstr>Montserrat</vt:lpstr>
      <vt:lpstr>Calibri</vt:lpstr>
      <vt:lpstr>Poppins SemiBold</vt:lpstr>
      <vt:lpstr>Poppins Medium</vt:lpstr>
      <vt:lpstr>Office Theme</vt:lpstr>
      <vt:lpstr>Custom Design</vt:lpstr>
      <vt:lpstr>PowerPoint Presentation</vt:lpstr>
      <vt:lpstr>Chapter 2  The OSI Model </vt:lpstr>
      <vt:lpstr>Objectives </vt:lpstr>
      <vt:lpstr>Chapter 2 – The OSI Model </vt:lpstr>
      <vt:lpstr>Chapter 2 – The OSI Model </vt:lpstr>
      <vt:lpstr>Chapter 2 – The OSI Model </vt:lpstr>
      <vt:lpstr>Chapter 2 – The OSI Model </vt:lpstr>
      <vt:lpstr>Chapter 2 – The OSI Model </vt:lpstr>
      <vt:lpstr>Chapter 2 – The OSI Model </vt:lpstr>
      <vt:lpstr>Chapter 2 – The OSI Model </vt:lpstr>
      <vt:lpstr>Chapter 2 – The OSI Model </vt:lpstr>
      <vt:lpstr>Chapter 2 – The OSI Model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Leaston</dc:creator>
  <cp:lastModifiedBy>John Leaston</cp:lastModifiedBy>
  <cp:revision>1</cp:revision>
  <dcterms:created xsi:type="dcterms:W3CDTF">2021-01-09T05:09:53Z</dcterms:created>
  <dcterms:modified xsi:type="dcterms:W3CDTF">2021-01-09T05:12:21Z</dcterms:modified>
</cp:coreProperties>
</file>